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0"/>
  </p:notesMasterIdLst>
  <p:sldIdLst>
    <p:sldId id="256" r:id="rId2"/>
    <p:sldId id="257" r:id="rId3"/>
    <p:sldId id="261" r:id="rId4"/>
    <p:sldId id="262" r:id="rId5"/>
    <p:sldId id="263" r:id="rId6"/>
    <p:sldId id="264" r:id="rId7"/>
    <p:sldId id="265" r:id="rId8"/>
    <p:sldId id="260"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901"/>
    <a:srgbClr val="6C1A00"/>
    <a:srgbClr val="58004E"/>
    <a:srgbClr val="FE9202"/>
    <a:srgbClr val="800080"/>
    <a:srgbClr val="CC0099"/>
    <a:srgbClr val="1D3A00"/>
    <a:srgbClr val="5EEC3C"/>
    <a:srgbClr val="990099"/>
    <a:srgbClr val="007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569" autoAdjust="0"/>
  </p:normalViewPr>
  <p:slideViewPr>
    <p:cSldViewPr>
      <p:cViewPr varScale="1">
        <p:scale>
          <a:sx n="127" d="100"/>
          <a:sy n="127" d="100"/>
        </p:scale>
        <p:origin x="1164" y="-366"/>
      </p:cViewPr>
      <p:guideLst>
        <p:guide orient="horz" pos="1620"/>
        <p:guide pos="2880"/>
      </p:guideLst>
    </p:cSldViewPr>
  </p:slideViewPr>
  <p:notesTextViewPr>
    <p:cViewPr>
      <p:scale>
        <a:sx n="1" d="1"/>
        <a:sy n="1" d="1"/>
      </p:scale>
      <p:origin x="0" y="0"/>
    </p:cViewPr>
  </p:notesTextViewPr>
  <p:gridSpacing cx="152705" cy="1527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D18E60-4300-4729-A0D7-6AB984C3922D}" type="datetimeFigureOut">
              <a:rPr lang="en-US" smtClean="0"/>
              <a:t>11/16/2020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533E96-F078-4B3D-A8F4-F1AF21EBC357}" type="slidenum">
              <a:rPr lang="en-US" smtClean="0"/>
              <a:t>‹#›</a:t>
            </a:fld>
            <a:endParaRPr lang="en-US"/>
          </a:p>
        </p:txBody>
      </p:sp>
    </p:spTree>
    <p:extLst>
      <p:ext uri="{BB962C8B-B14F-4D97-AF65-F5344CB8AC3E}">
        <p14:creationId xmlns:p14="http://schemas.microsoft.com/office/powerpoint/2010/main" val="284430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present, Wal-Mart Stores, Inc. is the world's largest retailer and company offering </a:t>
            </a:r>
            <a:r>
              <a:rPr lang="en-US" dirty="0" smtClean="0"/>
              <a:t>discounts with the primary purpose of selling high product volumes</a:t>
            </a:r>
            <a:r>
              <a:rPr lang="en-US" dirty="0" smtClean="0"/>
              <a:t>. The first store opened by the Walton brothers in 1962 and incorporated in 1969 (</a:t>
            </a:r>
            <a:r>
              <a:rPr lang="en-US" dirty="0" err="1" smtClean="0"/>
              <a:t>LeCavalier</a:t>
            </a:r>
            <a:r>
              <a:rPr lang="en-US" dirty="0" smtClean="0"/>
              <a:t>, 2016). In 2019, it generated revenue of $514.405 billion as the world's largest business (Walmart, 2019). In 28 countries including Argentina, South Africa, India, the United Kingdom, Japan, and Brazil, Walmart has since expanded to open chain stores. With 2.3 million workers, Wal-Mart is also the world's biggest employer. To date, under the Walton Family, the company still operates as a publicly traded family-owned corporation, controlling more than 50 percent of the stock. In addition, with an average inventory of $32 billion, the corporation operates more than 11700 stores under fifty-nine brand names (Walmart, 2019).</a:t>
            </a:r>
            <a:endParaRPr lang="en-US" dirty="0"/>
          </a:p>
        </p:txBody>
      </p:sp>
      <p:sp>
        <p:nvSpPr>
          <p:cNvPr id="4" name="Slide Number Placeholder 3"/>
          <p:cNvSpPr>
            <a:spLocks noGrp="1"/>
          </p:cNvSpPr>
          <p:nvPr>
            <p:ph type="sldNum" sz="quarter" idx="10"/>
          </p:nvPr>
        </p:nvSpPr>
        <p:spPr/>
        <p:txBody>
          <a:bodyPr/>
          <a:lstStyle/>
          <a:p>
            <a:fld id="{AF533E96-F078-4B3D-A8F4-F1AF21EBC357}" type="slidenum">
              <a:rPr lang="en-US" smtClean="0"/>
              <a:t>2</a:t>
            </a:fld>
            <a:endParaRPr lang="en-US"/>
          </a:p>
        </p:txBody>
      </p:sp>
    </p:spTree>
    <p:extLst>
      <p:ext uri="{BB962C8B-B14F-4D97-AF65-F5344CB8AC3E}">
        <p14:creationId xmlns:p14="http://schemas.microsoft.com/office/powerpoint/2010/main" val="3373810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In particular, Wal-Mart was faced with problems related to out-of-stock issues (</a:t>
            </a:r>
            <a:r>
              <a:rPr lang="en-US" sz="1200" b="0" i="0" kern="1200" dirty="0" err="1" smtClean="0">
                <a:solidFill>
                  <a:schemeClr val="tx1"/>
                </a:solidFill>
                <a:effectLst/>
                <a:latin typeface="+mn-lt"/>
                <a:ea typeface="+mn-ea"/>
                <a:cs typeface="+mn-cs"/>
              </a:rPr>
              <a:t>LeCavalier</a:t>
            </a:r>
            <a:r>
              <a:rPr lang="en-US" sz="1200" b="0" i="0" kern="1200" dirty="0" smtClean="0">
                <a:solidFill>
                  <a:schemeClr val="tx1"/>
                </a:solidFill>
                <a:effectLst/>
                <a:latin typeface="+mn-lt"/>
                <a:ea typeface="+mn-ea"/>
                <a:cs typeface="+mn-cs"/>
              </a:rPr>
              <a:t>, 2016; Zhang et al., 2019). The store kept more inventory in its store back rooms for individual products and not in its distribution centers.  </a:t>
            </a:r>
          </a:p>
          <a:p>
            <a:r>
              <a:rPr lang="en-US" sz="1200" b="0" i="0" kern="1200" dirty="0" smtClean="0">
                <a:solidFill>
                  <a:schemeClr val="tx1"/>
                </a:solidFill>
                <a:effectLst/>
                <a:latin typeface="+mn-lt"/>
                <a:ea typeface="+mn-ea"/>
                <a:cs typeface="+mn-cs"/>
              </a:rPr>
              <a:t>It also provided the company with a dilemma whereby it was difficult to replenish by returning more products to the shelves directly after they could attempt to declutter their store rooms. For the company, this was problematic because </a:t>
            </a:r>
          </a:p>
          <a:p>
            <a:r>
              <a:rPr lang="en-US" sz="1200" b="0" i="0" kern="1200" dirty="0" smtClean="0">
                <a:solidFill>
                  <a:schemeClr val="tx1"/>
                </a:solidFill>
                <a:effectLst/>
                <a:latin typeface="+mn-lt"/>
                <a:ea typeface="+mn-ea"/>
                <a:cs typeface="+mn-cs"/>
              </a:rPr>
              <a:t>it contributed to operational inefficiencies (</a:t>
            </a:r>
            <a:r>
              <a:rPr lang="en-US" sz="1200" b="0" i="0" kern="1200" dirty="0" err="1" smtClean="0">
                <a:solidFill>
                  <a:schemeClr val="tx1"/>
                </a:solidFill>
                <a:effectLst/>
                <a:latin typeface="+mn-lt"/>
                <a:ea typeface="+mn-ea"/>
                <a:cs typeface="+mn-cs"/>
              </a:rPr>
              <a:t>LeCavalier</a:t>
            </a:r>
            <a:r>
              <a:rPr lang="en-US" sz="1200" b="0" i="0" kern="1200" dirty="0" smtClean="0">
                <a:solidFill>
                  <a:schemeClr val="tx1"/>
                </a:solidFill>
                <a:effectLst/>
                <a:latin typeface="+mn-lt"/>
                <a:ea typeface="+mn-ea"/>
                <a:cs typeface="+mn-cs"/>
              </a:rPr>
              <a:t>, 2016). </a:t>
            </a:r>
            <a:r>
              <a:rPr lang="en-US" sz="1200" b="0" i="0" kern="1200" dirty="0" err="1" smtClean="0">
                <a:solidFill>
                  <a:schemeClr val="tx1"/>
                </a:solidFill>
                <a:effectLst/>
                <a:latin typeface="+mn-lt"/>
                <a:ea typeface="+mn-ea"/>
                <a:cs typeface="+mn-cs"/>
              </a:rPr>
              <a:t>Wal</a:t>
            </a:r>
            <a:r>
              <a:rPr lang="en-US" sz="1200" b="0" i="0" kern="1200" dirty="0" smtClean="0">
                <a:solidFill>
                  <a:schemeClr val="tx1"/>
                </a:solidFill>
                <a:effectLst/>
                <a:latin typeface="+mn-lt"/>
                <a:ea typeface="+mn-ea"/>
                <a:cs typeface="+mn-cs"/>
              </a:rPr>
              <a:t>- Marts inadequacy to satisfy their needs frustrated consumers and contributed further to reduced revenue. In addition, it cost the company more money because they would continuously employ consultants and managers to attempt to revamp inventory management strategies (Ali &amp; </a:t>
            </a:r>
            <a:r>
              <a:rPr lang="en-US" sz="1200" b="0" i="0" kern="1200" dirty="0" err="1" smtClean="0">
                <a:solidFill>
                  <a:schemeClr val="tx1"/>
                </a:solidFill>
                <a:effectLst/>
                <a:latin typeface="+mn-lt"/>
                <a:ea typeface="+mn-ea"/>
                <a:cs typeface="+mn-cs"/>
              </a:rPr>
              <a:t>Hingst</a:t>
            </a:r>
            <a:r>
              <a:rPr lang="en-US" sz="1200" b="0" i="0" kern="1200" dirty="0" smtClean="0">
                <a:solidFill>
                  <a:schemeClr val="tx1"/>
                </a:solidFill>
                <a:effectLst/>
                <a:latin typeface="+mn-lt"/>
                <a:ea typeface="+mn-ea"/>
                <a:cs typeface="+mn-cs"/>
              </a:rPr>
              <a:t>, 2018; Zhang et al., 2019). </a:t>
            </a:r>
          </a:p>
          <a:p>
            <a:endParaRPr lang="en-US" dirty="0"/>
          </a:p>
        </p:txBody>
      </p:sp>
      <p:sp>
        <p:nvSpPr>
          <p:cNvPr id="4" name="Slide Number Placeholder 3"/>
          <p:cNvSpPr>
            <a:spLocks noGrp="1"/>
          </p:cNvSpPr>
          <p:nvPr>
            <p:ph type="sldNum" sz="quarter" idx="10"/>
          </p:nvPr>
        </p:nvSpPr>
        <p:spPr/>
        <p:txBody>
          <a:bodyPr/>
          <a:lstStyle/>
          <a:p>
            <a:fld id="{AF533E96-F078-4B3D-A8F4-F1AF21EBC357}" type="slidenum">
              <a:rPr lang="en-US" smtClean="0"/>
              <a:t>3</a:t>
            </a:fld>
            <a:endParaRPr lang="en-US"/>
          </a:p>
        </p:txBody>
      </p:sp>
    </p:spTree>
    <p:extLst>
      <p:ext uri="{BB962C8B-B14F-4D97-AF65-F5344CB8AC3E}">
        <p14:creationId xmlns:p14="http://schemas.microsoft.com/office/powerpoint/2010/main" val="1552283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Following the inadequacies of the former inventory management, Wal-Mart considered using the electronic inventory management system, called the supply chain link (Ali &amp; </a:t>
            </a:r>
            <a:r>
              <a:rPr lang="en-US" sz="1200" kern="1200" dirty="0" err="1" smtClean="0">
                <a:solidFill>
                  <a:schemeClr val="tx1"/>
                </a:solidFill>
                <a:effectLst/>
                <a:latin typeface="+mn-lt"/>
                <a:ea typeface="+mn-ea"/>
                <a:cs typeface="+mn-cs"/>
              </a:rPr>
              <a:t>Hingst</a:t>
            </a:r>
            <a:r>
              <a:rPr lang="en-US" sz="1200" kern="1200" dirty="0" smtClean="0">
                <a:solidFill>
                  <a:schemeClr val="tx1"/>
                </a:solidFill>
                <a:effectLst/>
                <a:latin typeface="+mn-lt"/>
                <a:ea typeface="+mn-ea"/>
                <a:cs typeface="+mn-cs"/>
              </a:rPr>
              <a:t>, 2018; Zhang et al., 2019). This was a cutting edge technological application in inventory management that facilitated its operations between the distribution centers, suppliers, and stores. Notably, the organization implemented strategic inventory measures, namely vendor-managed inventory model, just-in time cross docking, and managing inventory across the supply chain (Ali &amp; </a:t>
            </a:r>
            <a:r>
              <a:rPr lang="en-US" sz="1200" kern="1200" dirty="0" err="1" smtClean="0">
                <a:solidFill>
                  <a:schemeClr val="tx1"/>
                </a:solidFill>
                <a:effectLst/>
                <a:latin typeface="+mn-lt"/>
                <a:ea typeface="+mn-ea"/>
                <a:cs typeface="+mn-cs"/>
              </a:rPr>
              <a:t>Hingst</a:t>
            </a:r>
            <a:r>
              <a:rPr lang="en-US" sz="1200" kern="1200" dirty="0" smtClean="0">
                <a:solidFill>
                  <a:schemeClr val="tx1"/>
                </a:solidFill>
                <a:effectLst/>
                <a:latin typeface="+mn-lt"/>
                <a:ea typeface="+mn-ea"/>
                <a:cs typeface="+mn-cs"/>
              </a:rPr>
              <a:t>, 2018; </a:t>
            </a:r>
            <a:r>
              <a:rPr lang="en-US" sz="1200" kern="1200" dirty="0" err="1" smtClean="0">
                <a:solidFill>
                  <a:schemeClr val="tx1"/>
                </a:solidFill>
                <a:effectLst/>
                <a:latin typeface="+mn-lt"/>
                <a:ea typeface="+mn-ea"/>
                <a:cs typeface="+mn-cs"/>
              </a:rPr>
              <a:t>LeCavalier</a:t>
            </a:r>
            <a:r>
              <a:rPr lang="en-US" sz="1200" kern="1200" dirty="0" smtClean="0">
                <a:solidFill>
                  <a:schemeClr val="tx1"/>
                </a:solidFill>
                <a:effectLst/>
                <a:latin typeface="+mn-lt"/>
                <a:ea typeface="+mn-ea"/>
                <a:cs typeface="+mn-cs"/>
              </a:rPr>
              <a:t>, 2016; Zhang et al., 2019). </a:t>
            </a:r>
          </a:p>
          <a:p>
            <a:r>
              <a:rPr lang="en-US" sz="1200" kern="1200" dirty="0" smtClean="0">
                <a:solidFill>
                  <a:schemeClr val="tx1"/>
                </a:solidFill>
                <a:effectLst/>
                <a:latin typeface="+mn-lt"/>
                <a:ea typeface="+mn-ea"/>
                <a:cs typeface="+mn-cs"/>
              </a:rPr>
              <a:t>The vendor-managed inventory model was in respect to suppliers such that they could access data from Wal-Mart’s information system (</a:t>
            </a:r>
            <a:r>
              <a:rPr lang="en-US" sz="1200" kern="1200" dirty="0" err="1" smtClean="0">
                <a:solidFill>
                  <a:schemeClr val="tx1"/>
                </a:solidFill>
                <a:effectLst/>
                <a:latin typeface="+mn-lt"/>
                <a:ea typeface="+mn-ea"/>
                <a:cs typeface="+mn-cs"/>
              </a:rPr>
              <a:t>LeCavalier</a:t>
            </a:r>
            <a:r>
              <a:rPr lang="en-US" sz="1200" kern="1200" dirty="0" smtClean="0">
                <a:solidFill>
                  <a:schemeClr val="tx1"/>
                </a:solidFill>
                <a:effectLst/>
                <a:latin typeface="+mn-lt"/>
                <a:ea typeface="+mn-ea"/>
                <a:cs typeface="+mn-cs"/>
              </a:rPr>
              <a:t>, 2016; Zhang et al., 2019). This would allow them know when they are required to send additional goods to the organization. On the end, the company would monitor and control the actual transportation of goods once they have they reached their distribution to the stores. This system was regarded as one of the best, not only for the organization but also for the suppliers. It helped to minimize delays of goods across the supply chain, hence ensuring that suppliers would be timely updated and supply products as needed. The vendor-managed inventory also helped minimize the cost of inventory management, as the organization would no longer require extra personnel to manage every supplier. </a:t>
            </a:r>
          </a:p>
          <a:p>
            <a:endParaRPr lang="en-US" dirty="0"/>
          </a:p>
        </p:txBody>
      </p:sp>
      <p:sp>
        <p:nvSpPr>
          <p:cNvPr id="4" name="Slide Number Placeholder 3"/>
          <p:cNvSpPr>
            <a:spLocks noGrp="1"/>
          </p:cNvSpPr>
          <p:nvPr>
            <p:ph type="sldNum" sz="quarter" idx="10"/>
          </p:nvPr>
        </p:nvSpPr>
        <p:spPr/>
        <p:txBody>
          <a:bodyPr/>
          <a:lstStyle/>
          <a:p>
            <a:fld id="{AF533E96-F078-4B3D-A8F4-F1AF21EBC357}" type="slidenum">
              <a:rPr lang="en-US" smtClean="0"/>
              <a:t>4</a:t>
            </a:fld>
            <a:endParaRPr lang="en-US"/>
          </a:p>
        </p:txBody>
      </p:sp>
    </p:spTree>
    <p:extLst>
      <p:ext uri="{BB962C8B-B14F-4D97-AF65-F5344CB8AC3E}">
        <p14:creationId xmlns:p14="http://schemas.microsoft.com/office/powerpoint/2010/main" val="378295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Wal-Mart utilizes just-in-time (JIT) method of inventory management (Ali &amp; </a:t>
            </a:r>
            <a:r>
              <a:rPr lang="en-US" sz="1200" kern="1200" dirty="0" err="1" smtClean="0">
                <a:solidFill>
                  <a:schemeClr val="tx1"/>
                </a:solidFill>
                <a:effectLst/>
                <a:latin typeface="+mn-lt"/>
                <a:ea typeface="+mn-ea"/>
                <a:cs typeface="+mn-cs"/>
              </a:rPr>
              <a:t>Hingst</a:t>
            </a:r>
            <a:r>
              <a:rPr lang="en-US" sz="1200" kern="1200" dirty="0" smtClean="0">
                <a:solidFill>
                  <a:schemeClr val="tx1"/>
                </a:solidFill>
                <a:effectLst/>
                <a:latin typeface="+mn-lt"/>
                <a:ea typeface="+mn-ea"/>
                <a:cs typeface="+mn-cs"/>
              </a:rPr>
              <a:t>, 2018; </a:t>
            </a:r>
            <a:r>
              <a:rPr lang="en-US" sz="1200" kern="1200" dirty="0" err="1" smtClean="0">
                <a:solidFill>
                  <a:schemeClr val="tx1"/>
                </a:solidFill>
                <a:effectLst/>
                <a:latin typeface="+mn-lt"/>
                <a:ea typeface="+mn-ea"/>
                <a:cs typeface="+mn-cs"/>
              </a:rPr>
              <a:t>LeCavalier</a:t>
            </a:r>
            <a:r>
              <a:rPr lang="en-US" sz="1200" kern="1200" dirty="0" smtClean="0">
                <a:solidFill>
                  <a:schemeClr val="tx1"/>
                </a:solidFill>
                <a:effectLst/>
                <a:latin typeface="+mn-lt"/>
                <a:ea typeface="+mn-ea"/>
                <a:cs typeface="+mn-cs"/>
              </a:rPr>
              <a:t>, 2016; Zhang et al., 2019). The JIT method at Wal-Mart is applied in cross-docking means where the organization can rapidly respond to fluctuations in demand and in related changes in the market. This information is relayed electronically to the supplier; whose trucks meet with the company’s trucks meet at the distributional center. Goods are transferred directly to the company’s trucks from the supplier’s trucks, which are then delivered to the respective stores as needed. This was successfully implemented and helped towards minimization of inventory size. Therefore, there were fewer goods being stored at the warehouses, which was less costly to maintain. Additionally, it ensured that goods could be distributed rapidly to the stores and could rapidly respond to fluctuations in demand and other changes in the market. Altogether, this facilitated Wal-Mart’s operational efficiency.  </a:t>
            </a:r>
          </a:p>
          <a:p>
            <a:endParaRPr lang="en-US" dirty="0"/>
          </a:p>
        </p:txBody>
      </p:sp>
      <p:sp>
        <p:nvSpPr>
          <p:cNvPr id="4" name="Slide Number Placeholder 3"/>
          <p:cNvSpPr>
            <a:spLocks noGrp="1"/>
          </p:cNvSpPr>
          <p:nvPr>
            <p:ph type="sldNum" sz="quarter" idx="10"/>
          </p:nvPr>
        </p:nvSpPr>
        <p:spPr/>
        <p:txBody>
          <a:bodyPr/>
          <a:lstStyle/>
          <a:p>
            <a:fld id="{AF533E96-F078-4B3D-A8F4-F1AF21EBC357}" type="slidenum">
              <a:rPr lang="en-US" smtClean="0"/>
              <a:t>5</a:t>
            </a:fld>
            <a:endParaRPr lang="en-US"/>
          </a:p>
        </p:txBody>
      </p:sp>
    </p:spTree>
    <p:extLst>
      <p:ext uri="{BB962C8B-B14F-4D97-AF65-F5344CB8AC3E}">
        <p14:creationId xmlns:p14="http://schemas.microsoft.com/office/powerpoint/2010/main" val="1410166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Wal-Mart uses two systems to manage inventory, namely ABC analysis and inventory information systems (Zhang et al., 2019). In the ABC analysis, Category A items entailed inventories related to finished goods and operations equipment that are sold in the stores. These items are recorded and monitored regularly in the electronic system. Category B are items used for operations such as furniture and equipment. These items are monitored moderately. Finally, the Category C items are least monitored and entail inventories such as office supplies, which have least impact on the organization’s daily operations. All these Categories are then managed using inventory information systems to support all retail, distribution centers, and suppliers’ operations. It has also been significant in e-commerce operations (Zhang et al., 2019).</a:t>
            </a:r>
            <a:endParaRPr lang="en-US" dirty="0"/>
          </a:p>
        </p:txBody>
      </p:sp>
      <p:sp>
        <p:nvSpPr>
          <p:cNvPr id="4" name="Slide Number Placeholder 3"/>
          <p:cNvSpPr>
            <a:spLocks noGrp="1"/>
          </p:cNvSpPr>
          <p:nvPr>
            <p:ph type="sldNum" sz="quarter" idx="10"/>
          </p:nvPr>
        </p:nvSpPr>
        <p:spPr/>
        <p:txBody>
          <a:bodyPr/>
          <a:lstStyle/>
          <a:p>
            <a:fld id="{AF533E96-F078-4B3D-A8F4-F1AF21EBC357}" type="slidenum">
              <a:rPr lang="en-US" smtClean="0"/>
              <a:t>6</a:t>
            </a:fld>
            <a:endParaRPr lang="en-US"/>
          </a:p>
        </p:txBody>
      </p:sp>
    </p:spTree>
    <p:extLst>
      <p:ext uri="{BB962C8B-B14F-4D97-AF65-F5344CB8AC3E}">
        <p14:creationId xmlns:p14="http://schemas.microsoft.com/office/powerpoint/2010/main" val="1799465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350B06-B074-48FC-8CFD-53D2CD8FB95F}" type="slidenum">
              <a:rPr lang="en-US" smtClean="0"/>
              <a:t>8</a:t>
            </a:fld>
            <a:endParaRPr lang="en-US"/>
          </a:p>
        </p:txBody>
      </p:sp>
    </p:spTree>
    <p:extLst>
      <p:ext uri="{BB962C8B-B14F-4D97-AF65-F5344CB8AC3E}">
        <p14:creationId xmlns:p14="http://schemas.microsoft.com/office/powerpoint/2010/main" val="12845968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1669" y="2877159"/>
            <a:ext cx="7952721" cy="916230"/>
          </a:xfrm>
          <a:noFill/>
          <a:effectLst>
            <a:outerShdw blurRad="50800" dist="38100" dir="2700000" algn="tl" rotWithShape="0">
              <a:prstClr val="black">
                <a:alpha val="40000"/>
              </a:prstClr>
            </a:outerShdw>
          </a:effectLst>
        </p:spPr>
        <p:txBody>
          <a:bodyPr>
            <a:normAutofit/>
          </a:bodyPr>
          <a:lstStyle>
            <a:lvl1pPr algn="ctr">
              <a:defRPr sz="36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601669" y="3793390"/>
            <a:ext cx="7939657" cy="610820"/>
          </a:xfrm>
        </p:spPr>
        <p:txBody>
          <a:bodyPr>
            <a:normAutofit/>
          </a:bodyPr>
          <a:lstStyle>
            <a:lvl1pPr marL="0" indent="0" algn="ctr">
              <a:buNone/>
              <a:defRPr sz="2800" b="0" i="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pic>
        <p:nvPicPr>
          <p:cNvPr id="7" name="Picture 6" descr="E:\websites\free-power-point-templates\2012\logos.png">
            <a:extLst>
              <a:ext uri="{FF2B5EF4-FFF2-40B4-BE49-F238E27FC236}">
                <a16:creationId xmlns:a16="http://schemas.microsoft.com/office/drawing/2014/main" id="{08B89D22-1D6E-450B-881F-4D2A4C527F7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86480"/>
            <a:ext cx="8246070" cy="763526"/>
          </a:xfrm>
        </p:spPr>
        <p:txBody>
          <a:bodyPr>
            <a:normAutofit/>
          </a:bodyPr>
          <a:lstStyle>
            <a:lvl1pPr algn="r">
              <a:defRPr sz="3600" baseline="0">
                <a:solidFill>
                  <a:schemeClr val="tx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48966" y="1197405"/>
            <a:ext cx="8246070" cy="3664917"/>
          </a:xfrm>
        </p:spPr>
        <p:txBody>
          <a:bodyPr/>
          <a:lstStyle>
            <a:lvl1pPr algn="ctr">
              <a:defRPr sz="2800">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86585"/>
            <a:ext cx="6405375" cy="572644"/>
          </a:xfrm>
        </p:spPr>
        <p:txBody>
          <a:bodyPr>
            <a:normAutofit/>
          </a:bodyPr>
          <a:lstStyle>
            <a:lvl1pPr algn="l">
              <a:defRPr sz="3600">
                <a:solidFill>
                  <a:schemeClr val="tx2">
                    <a:lumMod val="60000"/>
                    <a:lumOff val="40000"/>
                  </a:schemeClr>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Content Placeholder 2"/>
          <p:cNvSpPr>
            <a:spLocks noGrp="1"/>
          </p:cNvSpPr>
          <p:nvPr>
            <p:ph idx="1"/>
          </p:nvPr>
        </p:nvSpPr>
        <p:spPr>
          <a:xfrm>
            <a:off x="457200" y="1197405"/>
            <a:ext cx="6405375" cy="3511061"/>
          </a:xfrm>
        </p:spPr>
        <p:txBody>
          <a:bodyPr/>
          <a:lstStyle>
            <a:lvl1pPr>
              <a:defRPr sz="28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435" y="213244"/>
            <a:ext cx="8093365" cy="763525"/>
          </a:xfrm>
        </p:spPr>
        <p:txBody>
          <a:bodyPr>
            <a:normAutofit/>
          </a:bodyPr>
          <a:lstStyle>
            <a:lvl1pPr algn="r">
              <a:defRPr sz="3600" baseline="0">
                <a:solidFill>
                  <a:schemeClr val="tx1"/>
                </a:solidFill>
                <a:effectLst>
                  <a:outerShdw blurRad="50800" dist="38100" dir="2700000" algn="tl" rotWithShape="0">
                    <a:prstClr val="black">
                      <a:alpha val="40000"/>
                    </a:prstClr>
                  </a:outerShdw>
                </a:effectLst>
              </a:defRPr>
            </a:lvl1pPr>
          </a:lstStyle>
          <a:p>
            <a:r>
              <a:rPr lang="en-US" dirty="0"/>
              <a:t>Click to edit Master title style</a:t>
            </a:r>
          </a:p>
        </p:txBody>
      </p:sp>
      <p:sp>
        <p:nvSpPr>
          <p:cNvPr id="3" name="Text Placeholder 2"/>
          <p:cNvSpPr>
            <a:spLocks noGrp="1"/>
          </p:cNvSpPr>
          <p:nvPr>
            <p:ph type="body" idx="1"/>
          </p:nvPr>
        </p:nvSpPr>
        <p:spPr>
          <a:xfrm>
            <a:off x="536879" y="1655520"/>
            <a:ext cx="4040188"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36879" y="2127917"/>
            <a:ext cx="4040188"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572000" y="1655520"/>
            <a:ext cx="4041775" cy="479822"/>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572000" y="2127917"/>
            <a:ext cx="4041775" cy="2276294"/>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11/16/2020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
        <p:nvSpPr>
          <p:cNvPr id="7" name="TextBox 6">
            <a:extLst>
              <a:ext uri="{FF2B5EF4-FFF2-40B4-BE49-F238E27FC236}">
                <a16:creationId xmlns:a16="http://schemas.microsoft.com/office/drawing/2014/main" id="{11E867DF-3DCA-4725-94F0-F2B6BD747A82}"/>
              </a:ext>
            </a:extLst>
          </p:cNvPr>
          <p:cNvSpPr txBox="1"/>
          <p:nvPr userDrawn="1"/>
        </p:nvSpPr>
        <p:spPr>
          <a:xfrm>
            <a:off x="-9150" y="5213747"/>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Supply Chain Link </a:t>
            </a:r>
            <a:endParaRPr lang="en-US" dirty="0"/>
          </a:p>
        </p:txBody>
      </p:sp>
    </p:spTree>
    <p:extLst>
      <p:ext uri="{BB962C8B-B14F-4D97-AF65-F5344CB8AC3E}">
        <p14:creationId xmlns:p14="http://schemas.microsoft.com/office/powerpoint/2010/main" val="363920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Company Background </a:t>
            </a:r>
            <a:endParaRPr lang="en-US" dirty="0"/>
          </a:p>
        </p:txBody>
      </p:sp>
      <p:sp>
        <p:nvSpPr>
          <p:cNvPr id="3" name="Content Placeholder 2"/>
          <p:cNvSpPr>
            <a:spLocks noGrp="1"/>
          </p:cNvSpPr>
          <p:nvPr>
            <p:ph idx="1"/>
          </p:nvPr>
        </p:nvSpPr>
        <p:spPr/>
        <p:txBody>
          <a:bodyPr>
            <a:normAutofit/>
          </a:bodyPr>
          <a:lstStyle/>
          <a:p>
            <a:pPr algn="l"/>
            <a:r>
              <a:rPr lang="en-US" sz="2000" dirty="0"/>
              <a:t>Wal-Mart Stores, Inc. is the world's largest retailer and </a:t>
            </a:r>
            <a:r>
              <a:rPr lang="en-US" sz="2000" dirty="0" smtClean="0"/>
              <a:t>company. </a:t>
            </a:r>
          </a:p>
          <a:p>
            <a:pPr algn="l"/>
            <a:r>
              <a:rPr lang="en-US" sz="2000" dirty="0" smtClean="0"/>
              <a:t>Primary purpose is to provide huge discounts and high product volume sales. </a:t>
            </a:r>
          </a:p>
          <a:p>
            <a:pPr algn="l"/>
            <a:r>
              <a:rPr lang="en-US" sz="2000" dirty="0" smtClean="0"/>
              <a:t>Opened in 1962 by Walton Brothers and incorporated in 1969.</a:t>
            </a:r>
          </a:p>
          <a:p>
            <a:pPr algn="l"/>
            <a:r>
              <a:rPr lang="en-US" sz="2000" dirty="0" smtClean="0"/>
              <a:t>In 2019</a:t>
            </a:r>
            <a:r>
              <a:rPr lang="en-US" sz="2000" dirty="0"/>
              <a:t>, generated revenue of $514.405 </a:t>
            </a:r>
            <a:r>
              <a:rPr lang="en-US" sz="2000" dirty="0" smtClean="0"/>
              <a:t>billion. </a:t>
            </a:r>
          </a:p>
          <a:p>
            <a:pPr algn="l"/>
            <a:r>
              <a:rPr lang="en-US" sz="2000" dirty="0" smtClean="0"/>
              <a:t>Located in 28 countries. </a:t>
            </a:r>
          </a:p>
          <a:p>
            <a:pPr algn="l"/>
            <a:r>
              <a:rPr lang="en-US" sz="2000" dirty="0" smtClean="0"/>
              <a:t>Biggest employer, with 2.3 million workers. </a:t>
            </a:r>
          </a:p>
          <a:p>
            <a:pPr algn="l"/>
            <a:r>
              <a:rPr lang="en-US" sz="2000" dirty="0" smtClean="0"/>
              <a:t>Average inventory of $32 billion, </a:t>
            </a:r>
            <a:r>
              <a:rPr lang="en-US" sz="2000" dirty="0" smtClean="0"/>
              <a:t>more than </a:t>
            </a:r>
            <a:r>
              <a:rPr lang="en-US" sz="2000" dirty="0"/>
              <a:t>11700 </a:t>
            </a:r>
            <a:r>
              <a:rPr lang="en-US" sz="2000" dirty="0" smtClean="0"/>
              <a:t>stores, and  </a:t>
            </a:r>
            <a:r>
              <a:rPr lang="en-US" sz="2000" dirty="0"/>
              <a:t>under fifty-nine brand </a:t>
            </a:r>
            <a:r>
              <a:rPr lang="en-US" sz="2000" dirty="0" smtClean="0"/>
              <a:t>names. </a:t>
            </a:r>
            <a:endParaRPr lang="en-US" sz="2000" dirty="0"/>
          </a:p>
        </p:txBody>
      </p:sp>
    </p:spTree>
    <p:extLst>
      <p:ext uri="{BB962C8B-B14F-4D97-AF65-F5344CB8AC3E}">
        <p14:creationId xmlns:p14="http://schemas.microsoft.com/office/powerpoint/2010/main" val="4103309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Drivers for Implementing a New Strategy </a:t>
            </a:r>
          </a:p>
        </p:txBody>
      </p:sp>
      <p:sp>
        <p:nvSpPr>
          <p:cNvPr id="3" name="Content Placeholder 2"/>
          <p:cNvSpPr>
            <a:spLocks noGrp="1"/>
          </p:cNvSpPr>
          <p:nvPr>
            <p:ph idx="1"/>
          </p:nvPr>
        </p:nvSpPr>
        <p:spPr/>
        <p:txBody>
          <a:bodyPr/>
          <a:lstStyle/>
          <a:p>
            <a:pPr algn="l"/>
            <a:r>
              <a:rPr lang="en-US" dirty="0" smtClean="0"/>
              <a:t>Wal-Mart faced problems with out-of-stock, or </a:t>
            </a:r>
            <a:r>
              <a:rPr lang="en-US" dirty="0" err="1" smtClean="0"/>
              <a:t>stockout</a:t>
            </a:r>
            <a:r>
              <a:rPr lang="en-US" dirty="0" smtClean="0"/>
              <a:t> issues. </a:t>
            </a:r>
          </a:p>
          <a:p>
            <a:pPr algn="l"/>
            <a:r>
              <a:rPr lang="en-US" dirty="0" smtClean="0"/>
              <a:t>Problematic to coordinate inventory between distribution centers, store rooms, and suppliers. </a:t>
            </a:r>
          </a:p>
          <a:p>
            <a:pPr algn="l"/>
            <a:r>
              <a:rPr lang="en-US" dirty="0" smtClean="0"/>
              <a:t>Led to operational inefficiencies. </a:t>
            </a:r>
          </a:p>
          <a:p>
            <a:pPr algn="l"/>
            <a:r>
              <a:rPr lang="en-US" dirty="0" smtClean="0"/>
              <a:t>Increased customer frustration. </a:t>
            </a:r>
          </a:p>
          <a:p>
            <a:pPr algn="l"/>
            <a:r>
              <a:rPr lang="en-US" dirty="0" smtClean="0"/>
              <a:t>Increased Operational costs.  </a:t>
            </a:r>
            <a:endParaRPr lang="en-US" dirty="0"/>
          </a:p>
        </p:txBody>
      </p:sp>
    </p:spTree>
    <p:extLst>
      <p:ext uri="{BB962C8B-B14F-4D97-AF65-F5344CB8AC3E}">
        <p14:creationId xmlns:p14="http://schemas.microsoft.com/office/powerpoint/2010/main" val="1104284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Supply Chain Link</a:t>
            </a:r>
          </a:p>
        </p:txBody>
      </p:sp>
      <p:sp>
        <p:nvSpPr>
          <p:cNvPr id="3" name="Content Placeholder 2"/>
          <p:cNvSpPr>
            <a:spLocks noGrp="1"/>
          </p:cNvSpPr>
          <p:nvPr>
            <p:ph idx="1"/>
          </p:nvPr>
        </p:nvSpPr>
        <p:spPr/>
        <p:txBody>
          <a:bodyPr>
            <a:normAutofit/>
          </a:bodyPr>
          <a:lstStyle/>
          <a:p>
            <a:pPr algn="l"/>
            <a:r>
              <a:rPr lang="en-US" sz="2000" dirty="0" smtClean="0"/>
              <a:t>Supply chain link is an electronic integrated system that coordinated communication between the company’s distribution centers, stores, and suppliers.</a:t>
            </a:r>
          </a:p>
          <a:p>
            <a:pPr algn="l"/>
            <a:r>
              <a:rPr lang="en-US" sz="2000" dirty="0" smtClean="0"/>
              <a:t> It consisted </a:t>
            </a:r>
            <a:r>
              <a:rPr lang="en-US" sz="2000" dirty="0"/>
              <a:t>of vendor-managed inventory model, just-in time cross docking, and managing inventory across the supply </a:t>
            </a:r>
            <a:r>
              <a:rPr lang="en-US" sz="2000" dirty="0" smtClean="0"/>
              <a:t>chain. </a:t>
            </a:r>
          </a:p>
          <a:p>
            <a:pPr algn="l"/>
            <a:r>
              <a:rPr lang="en-US" sz="2000" dirty="0" smtClean="0"/>
              <a:t>Vendor-managed </a:t>
            </a:r>
            <a:r>
              <a:rPr lang="en-US" sz="2000" dirty="0"/>
              <a:t>inventory </a:t>
            </a:r>
            <a:r>
              <a:rPr lang="en-US" sz="2000" dirty="0" smtClean="0"/>
              <a:t>model allowed suppliers to access the company’s information system and know when to send goods. </a:t>
            </a:r>
          </a:p>
          <a:p>
            <a:pPr algn="l"/>
            <a:r>
              <a:rPr lang="en-US" sz="2000" dirty="0" smtClean="0"/>
              <a:t>It was successful for the company and suppliers, helped minimize delays, and ensure timely restocking. </a:t>
            </a:r>
          </a:p>
          <a:p>
            <a:pPr algn="l"/>
            <a:endParaRPr lang="en-US" sz="1800" dirty="0" smtClean="0"/>
          </a:p>
          <a:p>
            <a:pPr algn="l"/>
            <a:endParaRPr lang="en-US" sz="1800" dirty="0"/>
          </a:p>
        </p:txBody>
      </p:sp>
    </p:spTree>
    <p:extLst>
      <p:ext uri="{BB962C8B-B14F-4D97-AF65-F5344CB8AC3E}">
        <p14:creationId xmlns:p14="http://schemas.microsoft.com/office/powerpoint/2010/main" val="4168085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Supply Chain </a:t>
            </a:r>
            <a:r>
              <a:rPr lang="en-US" dirty="0" smtClean="0"/>
              <a:t>Link Cont. </a:t>
            </a:r>
            <a:endParaRPr lang="en-US" dirty="0"/>
          </a:p>
        </p:txBody>
      </p:sp>
      <p:sp>
        <p:nvSpPr>
          <p:cNvPr id="3" name="Content Placeholder 2"/>
          <p:cNvSpPr>
            <a:spLocks noGrp="1"/>
          </p:cNvSpPr>
          <p:nvPr>
            <p:ph idx="1"/>
          </p:nvPr>
        </p:nvSpPr>
        <p:spPr/>
        <p:txBody>
          <a:bodyPr>
            <a:normAutofit fontScale="92500" lnSpcReduction="10000"/>
          </a:bodyPr>
          <a:lstStyle/>
          <a:p>
            <a:pPr algn="l"/>
            <a:r>
              <a:rPr lang="en-US" dirty="0" smtClean="0"/>
              <a:t>Just-in-time </a:t>
            </a:r>
            <a:r>
              <a:rPr lang="en-US" dirty="0"/>
              <a:t>(JIT) </a:t>
            </a:r>
            <a:r>
              <a:rPr lang="en-US" dirty="0" smtClean="0"/>
              <a:t>cross-docking method </a:t>
            </a:r>
            <a:r>
              <a:rPr lang="en-US" dirty="0"/>
              <a:t>of inventory </a:t>
            </a:r>
            <a:r>
              <a:rPr lang="en-US" dirty="0" smtClean="0"/>
              <a:t>management- Response to fluctuating demands and related market changes. </a:t>
            </a:r>
          </a:p>
          <a:p>
            <a:pPr algn="l"/>
            <a:r>
              <a:rPr lang="en-US" dirty="0" smtClean="0"/>
              <a:t>Company’s truck would be loaded with goods directly from suppliers truck as requested and quickly transported to stores. </a:t>
            </a:r>
          </a:p>
          <a:p>
            <a:pPr algn="l"/>
            <a:r>
              <a:rPr lang="en-US" dirty="0" smtClean="0"/>
              <a:t>Allowed quick supply of goods to the respective stores, minimized inventory size, and ensured operational efficiency. </a:t>
            </a:r>
            <a:endParaRPr lang="en-US" dirty="0"/>
          </a:p>
        </p:txBody>
      </p:sp>
    </p:spTree>
    <p:extLst>
      <p:ext uri="{BB962C8B-B14F-4D97-AF65-F5344CB8AC3E}">
        <p14:creationId xmlns:p14="http://schemas.microsoft.com/office/powerpoint/2010/main" val="3981711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bg1"/>
                </a:solidFill>
              </a:rPr>
              <a:t>Inventory Management across the Supply chain </a:t>
            </a:r>
          </a:p>
        </p:txBody>
      </p:sp>
      <p:sp>
        <p:nvSpPr>
          <p:cNvPr id="3" name="Content Placeholder 2"/>
          <p:cNvSpPr>
            <a:spLocks noGrp="1"/>
          </p:cNvSpPr>
          <p:nvPr>
            <p:ph idx="1"/>
          </p:nvPr>
        </p:nvSpPr>
        <p:spPr/>
        <p:txBody>
          <a:bodyPr>
            <a:normAutofit fontScale="77500" lnSpcReduction="20000"/>
          </a:bodyPr>
          <a:lstStyle/>
          <a:p>
            <a:pPr algn="l"/>
            <a:r>
              <a:rPr lang="en-US" dirty="0" smtClean="0"/>
              <a:t>Wal-Mart uses to systems to manage inventory: </a:t>
            </a:r>
            <a:r>
              <a:rPr lang="en-US" dirty="0"/>
              <a:t>ABC analysis and inventory information </a:t>
            </a:r>
            <a:r>
              <a:rPr lang="en-US" dirty="0" smtClean="0"/>
              <a:t>systems. </a:t>
            </a:r>
          </a:p>
          <a:p>
            <a:pPr algn="l"/>
            <a:r>
              <a:rPr lang="en-US" dirty="0" smtClean="0"/>
              <a:t>ABC Analysis categorizes goods. </a:t>
            </a:r>
          </a:p>
          <a:p>
            <a:pPr algn="l"/>
            <a:r>
              <a:rPr lang="en-US" dirty="0" smtClean="0"/>
              <a:t>Category A- finished goods; subject to regular and regular monitoring and recording in the electronic system. </a:t>
            </a:r>
          </a:p>
          <a:p>
            <a:pPr algn="l"/>
            <a:r>
              <a:rPr lang="en-US" dirty="0" smtClean="0"/>
              <a:t>Category B- Operational items: moderate monitoring. </a:t>
            </a:r>
          </a:p>
          <a:p>
            <a:pPr algn="l"/>
            <a:r>
              <a:rPr lang="en-US" dirty="0" smtClean="0"/>
              <a:t>Category C – Infrequent acquired goods; Less monitored. </a:t>
            </a:r>
          </a:p>
          <a:p>
            <a:pPr algn="l"/>
            <a:r>
              <a:rPr lang="en-US" dirty="0"/>
              <a:t> </a:t>
            </a:r>
            <a:r>
              <a:rPr lang="en-US" dirty="0" smtClean="0"/>
              <a:t>Inventory </a:t>
            </a:r>
            <a:r>
              <a:rPr lang="en-US" dirty="0"/>
              <a:t>information systems </a:t>
            </a:r>
            <a:r>
              <a:rPr lang="en-US" dirty="0" smtClean="0"/>
              <a:t>– Used to manage all these categories of goods. </a:t>
            </a:r>
          </a:p>
          <a:p>
            <a:pPr algn="l"/>
            <a:r>
              <a:rPr lang="en-US" dirty="0"/>
              <a:t>This facilitates retail, distribution centers, </a:t>
            </a:r>
            <a:r>
              <a:rPr lang="en-US" dirty="0" smtClean="0"/>
              <a:t>suppliers’, </a:t>
            </a:r>
            <a:r>
              <a:rPr lang="en-US" dirty="0"/>
              <a:t>and </a:t>
            </a:r>
            <a:r>
              <a:rPr lang="en-US" dirty="0" smtClean="0"/>
              <a:t>e-commerce </a:t>
            </a:r>
            <a:r>
              <a:rPr lang="en-US" dirty="0"/>
              <a:t>operations</a:t>
            </a:r>
            <a:r>
              <a:rPr lang="en-US" dirty="0" smtClean="0"/>
              <a:t>. </a:t>
            </a:r>
            <a:endParaRPr lang="en-US" dirty="0"/>
          </a:p>
        </p:txBody>
      </p:sp>
    </p:spTree>
    <p:extLst>
      <p:ext uri="{BB962C8B-B14F-4D97-AF65-F5344CB8AC3E}">
        <p14:creationId xmlns:p14="http://schemas.microsoft.com/office/powerpoint/2010/main" val="809781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normAutofit fontScale="70000" lnSpcReduction="20000"/>
          </a:bodyPr>
          <a:lstStyle/>
          <a:p>
            <a:pPr algn="l"/>
            <a:r>
              <a:rPr lang="en-US" dirty="0"/>
              <a:t>Ali, O., &amp; </a:t>
            </a:r>
            <a:r>
              <a:rPr lang="en-US" dirty="0" err="1"/>
              <a:t>Hingst</a:t>
            </a:r>
            <a:r>
              <a:rPr lang="en-US" dirty="0"/>
              <a:t>, R. (2018). Improving the retailer industry performance </a:t>
            </a:r>
            <a:r>
              <a:rPr lang="en-US" dirty="0" smtClean="0"/>
              <a:t>	through </a:t>
            </a:r>
            <a:r>
              <a:rPr lang="en-US" dirty="0"/>
              <a:t>RFID </a:t>
            </a:r>
            <a:r>
              <a:rPr lang="en-US" dirty="0" smtClean="0"/>
              <a:t>technology</a:t>
            </a:r>
            <a:r>
              <a:rPr lang="en-US" dirty="0"/>
              <a:t>: a case study of Wal-Mart and Metro </a:t>
            </a:r>
            <a:r>
              <a:rPr lang="en-US" dirty="0" smtClean="0"/>
              <a:t>	Group</a:t>
            </a:r>
            <a:r>
              <a:rPr lang="en-US" dirty="0"/>
              <a:t>. In Cases on Quality Initiatives </a:t>
            </a:r>
            <a:r>
              <a:rPr lang="en-US" dirty="0" smtClean="0"/>
              <a:t>for </a:t>
            </a:r>
            <a:r>
              <a:rPr lang="en-US" dirty="0"/>
              <a:t>Organizational Longevity. </a:t>
            </a:r>
            <a:r>
              <a:rPr lang="en-US" dirty="0" smtClean="0"/>
              <a:t>IGI	 </a:t>
            </a:r>
            <a:r>
              <a:rPr lang="en-US" dirty="0"/>
              <a:t>Global.</a:t>
            </a:r>
          </a:p>
          <a:p>
            <a:pPr algn="l"/>
            <a:r>
              <a:rPr lang="en-US" dirty="0" err="1"/>
              <a:t>LeCavalier</a:t>
            </a:r>
            <a:r>
              <a:rPr lang="en-US" dirty="0"/>
              <a:t>, J. (2016). The rule of logistics: Walmart and the architecture of </a:t>
            </a:r>
            <a:r>
              <a:rPr lang="en-US" dirty="0" smtClean="0"/>
              <a:t>	fulfillment</a:t>
            </a:r>
            <a:r>
              <a:rPr lang="en-US" dirty="0"/>
              <a:t>. U of </a:t>
            </a:r>
            <a:r>
              <a:rPr lang="en-US" dirty="0" smtClean="0"/>
              <a:t>Minnesota </a:t>
            </a:r>
            <a:r>
              <a:rPr lang="en-US" dirty="0"/>
              <a:t>Press.</a:t>
            </a:r>
          </a:p>
          <a:p>
            <a:pPr algn="l"/>
            <a:r>
              <a:rPr lang="en-US" dirty="0"/>
              <a:t>Walmart. (2019). 2019 Annual Report. Retrieved from </a:t>
            </a:r>
            <a:r>
              <a:rPr lang="en-US" dirty="0" smtClean="0"/>
              <a:t>	</a:t>
            </a:r>
            <a:r>
              <a:rPr lang="en-US" dirty="0"/>
              <a:t>	https://s2.q4cdn.com/056532643/files/doc_financials/2019/annual</a:t>
            </a:r>
            <a:r>
              <a:rPr lang="en-US" dirty="0" smtClean="0"/>
              <a:t>/	Walmart-2019-AR-Final.pdf</a:t>
            </a:r>
            <a:endParaRPr lang="en-US" dirty="0"/>
          </a:p>
          <a:p>
            <a:pPr algn="l"/>
            <a:r>
              <a:rPr lang="en-US" dirty="0"/>
              <a:t>Zhang, X., Wu, Y., &amp; Zhang, Z. (2019). Vendor Managed Inventory System </a:t>
            </a:r>
            <a:r>
              <a:rPr lang="en-US" dirty="0" smtClean="0"/>
              <a:t>	Adaptability</a:t>
            </a:r>
            <a:r>
              <a:rPr lang="en-US" dirty="0"/>
              <a:t>: A </a:t>
            </a:r>
            <a:r>
              <a:rPr lang="en-US" dirty="0" smtClean="0"/>
              <a:t>supply </a:t>
            </a:r>
            <a:r>
              <a:rPr lang="en-US" dirty="0"/>
              <a:t>chain management analysis. In Fourth </a:t>
            </a:r>
            <a:r>
              <a:rPr lang="en-US" dirty="0" smtClean="0"/>
              <a:t>	International </a:t>
            </a:r>
            <a:r>
              <a:rPr lang="en-US" dirty="0"/>
              <a:t>Conference on Economic and </a:t>
            </a:r>
            <a:r>
              <a:rPr lang="en-US" dirty="0" smtClean="0"/>
              <a:t>Business </a:t>
            </a:r>
            <a:r>
              <a:rPr lang="en-US" dirty="0"/>
              <a:t>Management </a:t>
            </a:r>
            <a:r>
              <a:rPr lang="en-US" dirty="0" smtClean="0"/>
              <a:t>	(</a:t>
            </a:r>
            <a:r>
              <a:rPr lang="en-US" dirty="0"/>
              <a:t>FEBM 2019). Atlantis Press.</a:t>
            </a:r>
          </a:p>
          <a:p>
            <a:pPr algn="l"/>
            <a:endParaRPr lang="en-US" dirty="0"/>
          </a:p>
        </p:txBody>
      </p:sp>
    </p:spTree>
    <p:extLst>
      <p:ext uri="{BB962C8B-B14F-4D97-AF65-F5344CB8AC3E}">
        <p14:creationId xmlns:p14="http://schemas.microsoft.com/office/powerpoint/2010/main" val="630481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websites\free-power-point-templates\2012\logos.pn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808475" y="2326213"/>
            <a:ext cx="1463784" cy="526961"/>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1006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1106</Words>
  <Application>Microsoft Office PowerPoint</Application>
  <PresentationFormat>On-screen Show (16:9)</PresentationFormat>
  <Paragraphs>51</Paragraphs>
  <Slides>8</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Supply Chain Link </vt:lpstr>
      <vt:lpstr>Company Background </vt:lpstr>
      <vt:lpstr>Drivers for Implementing a New Strategy </vt:lpstr>
      <vt:lpstr>Supply Chain Link</vt:lpstr>
      <vt:lpstr>Supply Chain Link Cont. </vt:lpstr>
      <vt:lpstr>Inventory Management across the Supply chain </vt:lpstr>
      <vt:lpstr>References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2017-08-01T15:40:51Z</dcterms:created>
  <dcterms:modified xsi:type="dcterms:W3CDTF">2020-11-16T17:20:42Z</dcterms:modified>
</cp:coreProperties>
</file>